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1"/>
  </p:notesMasterIdLst>
  <p:handoutMasterIdLst>
    <p:handoutMasterId r:id="rId32"/>
  </p:handoutMasterIdLst>
  <p:sldIdLst>
    <p:sldId id="681" r:id="rId5"/>
    <p:sldId id="603" r:id="rId6"/>
    <p:sldId id="686" r:id="rId7"/>
    <p:sldId id="699" r:id="rId8"/>
    <p:sldId id="687" r:id="rId9"/>
    <p:sldId id="688" r:id="rId10"/>
    <p:sldId id="709" r:id="rId11"/>
    <p:sldId id="710" r:id="rId12"/>
    <p:sldId id="708" r:id="rId13"/>
    <p:sldId id="706" r:id="rId14"/>
    <p:sldId id="690" r:id="rId15"/>
    <p:sldId id="691" r:id="rId16"/>
    <p:sldId id="692" r:id="rId17"/>
    <p:sldId id="693" r:id="rId18"/>
    <p:sldId id="694" r:id="rId19"/>
    <p:sldId id="695" r:id="rId20"/>
    <p:sldId id="696" r:id="rId21"/>
    <p:sldId id="697" r:id="rId22"/>
    <p:sldId id="700" r:id="rId23"/>
    <p:sldId id="701" r:id="rId24"/>
    <p:sldId id="698" r:id="rId25"/>
    <p:sldId id="702" r:id="rId26"/>
    <p:sldId id="703" r:id="rId27"/>
    <p:sldId id="685" r:id="rId28"/>
    <p:sldId id="704" r:id="rId29"/>
    <p:sldId id="70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A654102A-DB2C-0A4D-AC6A-D5AD8AFA1FF4}">
          <p14:sldIdLst>
            <p14:sldId id="681"/>
            <p14:sldId id="603"/>
            <p14:sldId id="686"/>
            <p14:sldId id="699"/>
            <p14:sldId id="687"/>
            <p14:sldId id="688"/>
            <p14:sldId id="709"/>
            <p14:sldId id="710"/>
            <p14:sldId id="708"/>
            <p14:sldId id="706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700"/>
            <p14:sldId id="701"/>
            <p14:sldId id="698"/>
            <p14:sldId id="702"/>
            <p14:sldId id="703"/>
            <p14:sldId id="685"/>
            <p14:sldId id="704"/>
            <p14:sldId id="7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6"/>
    <a:srgbClr val="FFFF00"/>
    <a:srgbClr val="8F64F3"/>
    <a:srgbClr val="966FF3"/>
    <a:srgbClr val="A67FFF"/>
    <a:srgbClr val="693CD1"/>
    <a:srgbClr val="672BF4"/>
    <a:srgbClr val="0E1F84"/>
    <a:srgbClr val="5825D1"/>
    <a:srgbClr val="502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7" dt="2020-03-11T15:14:39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8" autoAdjust="0"/>
    <p:restoredTop sz="86667" autoAdjust="0"/>
  </p:normalViewPr>
  <p:slideViewPr>
    <p:cSldViewPr snapToGrid="0" snapToObjects="1" showGuides="1">
      <p:cViewPr varScale="1">
        <p:scale>
          <a:sx n="84" d="100"/>
          <a:sy n="84" d="100"/>
        </p:scale>
        <p:origin x="516" y="9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41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15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8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26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71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62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8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9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32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store is simply an object with a subscribe method that allows interested parties to be notified whenever the store value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7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store is simply an object with a subscribe method that allows interested parties to be notified whenever the store value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9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80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store is simply an object with a subscribe method that allows interested parties to be notified whenever the store value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13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2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08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80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88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50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85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1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91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6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73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40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7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3/11/2020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3/11/2020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3/11/2020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hyperlink" Target="https://twitter.com/jwasilgeo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twitter.com/gavinrehkempe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gif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gif"/><Relationship Id="rId5" Type="http://schemas.openxmlformats.org/officeDocument/2006/relationships/image" Target="../media/image6.png"/><Relationship Id="rId10" Type="http://schemas.openxmlformats.org/officeDocument/2006/relationships/image" Target="../media/image24.gif"/><Relationship Id="rId4" Type="http://schemas.openxmlformats.org/officeDocument/2006/relationships/image" Target="../media/image19.png"/><Relationship Id="rId9" Type="http://schemas.openxmlformats.org/officeDocument/2006/relationships/image" Target="../media/image23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svelte.dev/tutorial/" TargetMode="External"/><Relationship Id="rId13" Type="http://schemas.openxmlformats.org/officeDocument/2006/relationships/hyperlink" Target="https://css-tricks.com/getting-acquainted-with-svelte-the-new-framework-on-the-block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svelte.dev/" TargetMode="External"/><Relationship Id="rId12" Type="http://schemas.openxmlformats.org/officeDocument/2006/relationships/hyperlink" Target="https://dev.to/methodcoder/svelte-crash-course-with-pics-27c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hyperlink" Target="https://svelte.dev/blog/write-less-code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svelte.dev/blog/svelte-3-rethinking-reactivity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svelte.dev/chat" TargetMode="External"/><Relationship Id="rId14" Type="http://schemas.openxmlformats.org/officeDocument/2006/relationships/hyperlink" Target="https://github.com/feltcoop/why-svelte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8.png"/><Relationship Id="rId7" Type="http://schemas.openxmlformats.org/officeDocument/2006/relationships/hyperlink" Target="https://gavinr.github.io/sapper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52.gif"/><Relationship Id="rId4" Type="http://schemas.openxmlformats.org/officeDocument/2006/relationships/image" Target="../media/image19.png"/><Relationship Id="rId9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18.png"/><Relationship Id="rId7" Type="http://schemas.openxmlformats.org/officeDocument/2006/relationships/hyperlink" Target="https://svelte.de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18.png"/><Relationship Id="rId7" Type="http://schemas.openxmlformats.org/officeDocument/2006/relationships/hyperlink" Target="https://svelte.de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hyperlink" Target="https://svelte.dev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34.gif"/><Relationship Id="rId5" Type="http://schemas.openxmlformats.org/officeDocument/2006/relationships/image" Target="../media/image6.png"/><Relationship Id="rId10" Type="http://schemas.openxmlformats.org/officeDocument/2006/relationships/image" Target="../media/image33.gif"/><Relationship Id="rId4" Type="http://schemas.openxmlformats.org/officeDocument/2006/relationships/image" Target="../media/image19.png"/><Relationship Id="rId9" Type="http://schemas.openxmlformats.org/officeDocument/2006/relationships/image" Target="../media/image32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18.png"/><Relationship Id="rId7" Type="http://schemas.openxmlformats.org/officeDocument/2006/relationships/hyperlink" Target="https://svelte.dev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077287"/>
            <a:ext cx="8526464" cy="710435"/>
          </a:xfrm>
        </p:spPr>
        <p:txBody>
          <a:bodyPr vert="horz" lIns="0" tIns="0" rIns="0" bIns="0" rtlCol="0" anchor="t">
            <a:noAutofit/>
          </a:bodyPr>
          <a:lstStyle/>
          <a:p>
            <a:pPr algn="l">
              <a:spcAft>
                <a:spcPts val="300"/>
              </a:spcAft>
            </a:pPr>
            <a:r>
              <a:rPr lang="en-US" dirty="0">
                <a:solidFill>
                  <a:srgbClr val="FDEBD7"/>
                </a:solidFill>
              </a:rPr>
              <a:t>Gavin Rehkemper				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@gavinrehkemper</a:t>
            </a:r>
            <a:endParaRPr lang="en-US" dirty="0">
              <a:solidFill>
                <a:srgbClr val="FDEBD7"/>
              </a:solidFill>
            </a:endParaRPr>
          </a:p>
          <a:p>
            <a:pPr algn="l">
              <a:spcAft>
                <a:spcPts val="300"/>
              </a:spcAft>
            </a:pPr>
            <a:r>
              <a:rPr lang="en-US" dirty="0">
                <a:solidFill>
                  <a:srgbClr val="FDEBD7"/>
                </a:solidFill>
              </a:rPr>
              <a:t>Jacob Wasilkowski				</a:t>
            </a:r>
            <a:r>
              <a:rPr lang="en-US" dirty="0">
                <a:solidFill>
                  <a:srgbClr val="FDEBD7"/>
                </a:solidFill>
                <a:hlinkClick r:id="rId17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1864631"/>
            <a:ext cx="8525773" cy="914400"/>
          </a:xfrm>
        </p:spPr>
        <p:txBody>
          <a:bodyPr/>
          <a:lstStyle/>
          <a:p>
            <a:pPr algn="l"/>
            <a:r>
              <a:rPr lang="en-US" sz="3600" b="0" dirty="0">
                <a:ea typeface="+mj-lt"/>
                <a:cs typeface="+mj-lt"/>
              </a:rPr>
              <a:t>Developer Primer: Svelte</a:t>
            </a:r>
            <a:br>
              <a:rPr lang="en-US" sz="3600" b="0" dirty="0">
                <a:ea typeface="+mj-lt"/>
                <a:cs typeface="+mj-lt"/>
              </a:rPr>
            </a:br>
            <a:r>
              <a:rPr lang="en-US" sz="2400" b="0" dirty="0"/>
              <a:t>Support and Services Spotlight Theater</a:t>
            </a:r>
            <a:endParaRPr lang="en-US" sz="2400" b="0" dirty="0">
              <a:ea typeface="ＭＳ Ｐゴシック"/>
              <a:cs typeface="+mj-lt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3F73A67-098E-407F-A537-1FD599A093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24384" y="321409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1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91B7E55E-4C0F-4F97-BD78-2F97C680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Props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2CBF9B-7F7F-42D5-8E5C-53A6071D2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large, sign, player, man&#10;&#10;Description automatically generated">
            <a:extLst>
              <a:ext uri="{FF2B5EF4-FFF2-40B4-BE49-F238E27FC236}">
                <a16:creationId xmlns:a16="http://schemas.microsoft.com/office/drawing/2014/main" id="{3077149F-AE04-416C-A921-71631D1976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7161" y="1696936"/>
            <a:ext cx="42576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2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373CB-60A2-4A55-A0C9-61B33DA44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762" y="895666"/>
            <a:ext cx="7390476" cy="5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2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619FC-C4A6-4809-801F-FB3DFF806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43" y="1105190"/>
            <a:ext cx="6085714" cy="4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EA694-AF79-4A42-A70B-0A373289B9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853" b="10794"/>
          <a:stretch/>
        </p:blipFill>
        <p:spPr>
          <a:xfrm>
            <a:off x="2946686" y="1102111"/>
            <a:ext cx="6419226" cy="46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7C673-5C03-4478-B28B-9F5F1CAF8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3619" y="805190"/>
            <a:ext cx="7304762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Remember REACTIVITY (from before) …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Syntax for your own components!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C84A0-1C35-4C14-B93A-ECC912D16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3275" y="1216477"/>
            <a:ext cx="7161905" cy="5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I emit the event?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C8DF7-178B-4952-8A31-AEE37F788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305" y="0"/>
            <a:ext cx="6860704" cy="69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3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9A950-B666-4ED5-AD97-679D37562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3" y="1862333"/>
            <a:ext cx="12085714" cy="3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7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0B1CF-FDE1-43B3-A681-AE5E56816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188" y="114004"/>
            <a:ext cx="10342857" cy="6771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C2955FA-FB99-40E4-BC59-E4085060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pic>
        <p:nvPicPr>
          <p:cNvPr id="4" name="Content Placeholder 3" descr="Two people looking at the camera&#10;&#10;Description automatically generated">
            <a:extLst>
              <a:ext uri="{FF2B5EF4-FFF2-40B4-BE49-F238E27FC236}">
                <a16:creationId xmlns:a16="http://schemas.microsoft.com/office/drawing/2014/main" id="{10CB34AB-2479-4F50-A55F-F7BD497EBA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7869569" y="3337221"/>
            <a:ext cx="3801848" cy="2901819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Svelte: “Cybernetically enhanced web apps”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631C77EC-CFBF-4A05-B0A5-AB9D9295CD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849" y="1327574"/>
            <a:ext cx="2797092" cy="27970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FF75A3-B9BE-4CCE-A971-4450B3817A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812" y="2640739"/>
            <a:ext cx="2265486" cy="2033478"/>
          </a:xfrm>
          <a:prstGeom prst="rect">
            <a:avLst/>
          </a:prstGeom>
        </p:spPr>
      </p:pic>
      <p:pic>
        <p:nvPicPr>
          <p:cNvPr id="19" name="Picture 18" descr="A person wearing sunglasses&#10;&#10;Description automatically generated">
            <a:extLst>
              <a:ext uri="{FF2B5EF4-FFF2-40B4-BE49-F238E27FC236}">
                <a16:creationId xmlns:a16="http://schemas.microsoft.com/office/drawing/2014/main" id="{745D747D-13AA-4678-864B-BCE7EB9AE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3139" y="811126"/>
            <a:ext cx="3934709" cy="1676186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A81D52A7-029C-4208-818B-150853468A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263" y="4556265"/>
            <a:ext cx="3608708" cy="16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cording #145">
            <a:hlinkClick r:id="" action="ppaction://media"/>
            <a:extLst>
              <a:ext uri="{FF2B5EF4-FFF2-40B4-BE49-F238E27FC236}">
                <a16:creationId xmlns:a16="http://schemas.microsoft.com/office/drawing/2014/main" id="{2E14159B-DEF1-459C-81BA-623DF635E89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52457" y="13716"/>
            <a:ext cx="6987791" cy="691100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C2955FA-FB99-40E4-BC59-E4085060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CFF5FF-935C-492F-8540-86F5875D9B38}"/>
              </a:ext>
            </a:extLst>
          </p:cNvPr>
          <p:cNvSpPr/>
          <p:nvPr/>
        </p:nvSpPr>
        <p:spPr bwMode="auto">
          <a:xfrm>
            <a:off x="3155092" y="3429000"/>
            <a:ext cx="2940908" cy="92724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4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576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ArcGIS API for JavaScript with </a:t>
            </a:r>
            <a:r>
              <a:rPr lang="en-US" dirty="0" err="1"/>
              <a:t>esri</a:t>
            </a:r>
            <a:r>
              <a:rPr lang="en-US" dirty="0"/>
              <a:t>-loader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esri</a:t>
            </a:r>
            <a:r>
              <a:rPr lang="en-US" dirty="0"/>
              <a:t>-loader”</a:t>
            </a:r>
          </a:p>
          <a:p>
            <a:r>
              <a:rPr lang="en-US" dirty="0"/>
              <a:t>Rollup.config.js: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C43E1-F693-4331-AB81-20C126BDF13E}"/>
              </a:ext>
            </a:extLst>
          </p:cNvPr>
          <p:cNvSpPr/>
          <p:nvPr/>
        </p:nvSpPr>
        <p:spPr>
          <a:xfrm>
            <a:off x="4242035" y="5694478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https://esri-svelte-example.surge.sh/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41F7A-07FC-4CDF-887C-283D794DA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9634" y="2653195"/>
            <a:ext cx="8028571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3683000" cy="1030152"/>
          </a:xfrm>
        </p:spPr>
        <p:txBody>
          <a:bodyPr/>
          <a:lstStyle/>
          <a:p>
            <a:r>
              <a:rPr lang="en-US" dirty="0"/>
              <a:t>Load the ArcGIS API for JavaScript with </a:t>
            </a:r>
            <a:r>
              <a:rPr lang="en-US" dirty="0" err="1"/>
              <a:t>esri</a:t>
            </a:r>
            <a:r>
              <a:rPr lang="en-US" dirty="0"/>
              <a:t>-loader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525114"/>
            <a:ext cx="2438400" cy="3429000"/>
          </a:xfrm>
        </p:spPr>
        <p:txBody>
          <a:bodyPr/>
          <a:lstStyle/>
          <a:p>
            <a:r>
              <a:rPr lang="en-US" dirty="0"/>
              <a:t>Same as other </a:t>
            </a:r>
            <a:r>
              <a:rPr lang="en-US" dirty="0" err="1"/>
              <a:t>esri</a:t>
            </a:r>
            <a:r>
              <a:rPr lang="en-US" dirty="0"/>
              <a:t>-loader apps!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C43E1-F693-4331-AB81-20C126BDF13E}"/>
              </a:ext>
            </a:extLst>
          </p:cNvPr>
          <p:cNvSpPr/>
          <p:nvPr/>
        </p:nvSpPr>
        <p:spPr>
          <a:xfrm>
            <a:off x="630391" y="6465871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https://esri-svelte-example.surge.sh/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162DA-6A85-4036-A743-5FCC3BB7A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601" y="-1"/>
            <a:ext cx="7540296" cy="69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ArcGIS API for JavaScript with </a:t>
            </a:r>
            <a:r>
              <a:rPr lang="en-US" dirty="0" err="1"/>
              <a:t>esri</a:t>
            </a:r>
            <a:r>
              <a:rPr lang="en-US" dirty="0"/>
              <a:t>-loader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381991"/>
            <a:ext cx="10369296" cy="3429000"/>
          </a:xfrm>
        </p:spPr>
        <p:txBody>
          <a:bodyPr/>
          <a:lstStyle/>
          <a:p>
            <a:r>
              <a:rPr lang="en-US" dirty="0"/>
              <a:t>Wrap your map as a Svelte component!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C43E1-F693-4331-AB81-20C126BDF13E}"/>
              </a:ext>
            </a:extLst>
          </p:cNvPr>
          <p:cNvSpPr/>
          <p:nvPr/>
        </p:nvSpPr>
        <p:spPr>
          <a:xfrm>
            <a:off x="3469875" y="6397992"/>
            <a:ext cx="486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https://esri-svelte-basemaps-example.now.sh/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3482A-2B25-4874-A23F-22B8BC7FF2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905" y="1879866"/>
            <a:ext cx="9476190" cy="4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1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263" y="1452978"/>
            <a:ext cx="5103937" cy="2387502"/>
          </a:xfrm>
        </p:spPr>
        <p:txBody>
          <a:bodyPr/>
          <a:lstStyle/>
          <a:p>
            <a:r>
              <a:rPr lang="en-US" dirty="0"/>
              <a:t>data4pakistan.com</a:t>
            </a:r>
          </a:p>
          <a:p>
            <a:r>
              <a:rPr lang="en-US" dirty="0"/>
              <a:t>[others in progress]</a:t>
            </a:r>
          </a:p>
          <a:p>
            <a:r>
              <a:rPr lang="en-US" dirty="0"/>
              <a:t>Yours here! Let us know!</a:t>
            </a:r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Apps?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56A99-3BEB-4A1E-86D9-412220C8C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227" y="682625"/>
            <a:ext cx="7027912" cy="52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0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270166"/>
            <a:ext cx="10369296" cy="5373968"/>
          </a:xfrm>
        </p:spPr>
        <p:txBody>
          <a:bodyPr/>
          <a:lstStyle/>
          <a:p>
            <a:r>
              <a:rPr lang="en-US" dirty="0">
                <a:hlinkClick r:id="rId7"/>
              </a:rPr>
              <a:t>https://svelte.dev/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Interactive tutorial </a:t>
            </a:r>
            <a:r>
              <a:rPr lang="en-US" dirty="0">
                <a:hlinkClick r:id="rId8"/>
              </a:rPr>
              <a:t>https://svelte.dev/tutorial/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Chat </a:t>
            </a:r>
            <a:r>
              <a:rPr lang="en-US" dirty="0">
                <a:hlinkClick r:id="rId9"/>
              </a:rPr>
              <a:t>https://svelte.dev/chat</a:t>
            </a:r>
            <a:endParaRPr lang="en-US" dirty="0"/>
          </a:p>
          <a:p>
            <a:endParaRPr lang="en-US" dirty="0"/>
          </a:p>
          <a:p>
            <a:r>
              <a:rPr lang="en-US" dirty="0"/>
              <a:t>Articles</a:t>
            </a:r>
          </a:p>
          <a:p>
            <a:pPr lvl="1"/>
            <a:r>
              <a:rPr lang="en-US" dirty="0">
                <a:hlinkClick r:id="rId10"/>
              </a:rPr>
              <a:t>Svelte – Svelte 3: Rethinking reactivity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Svelte – Write less code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DEV – Svelte Crash Course (in 10 pics!)</a:t>
            </a:r>
            <a:endParaRPr lang="en-US" dirty="0"/>
          </a:p>
          <a:p>
            <a:pPr lvl="1"/>
            <a:r>
              <a:rPr lang="en-US" dirty="0">
                <a:hlinkClick r:id="rId13"/>
              </a:rPr>
              <a:t>CSS Tricks – Getting Acquainted With Svelte, the New Framework on the Block</a:t>
            </a:r>
            <a:endParaRPr lang="en-US" dirty="0"/>
          </a:p>
          <a:p>
            <a:pPr lvl="1"/>
            <a:r>
              <a:rPr lang="en-US" dirty="0">
                <a:hlinkClick r:id="rId14"/>
              </a:rPr>
              <a:t>Felt Co-op – Why Svelte is our choice for a large web project in 2020 </a:t>
            </a:r>
            <a:r>
              <a:rPr lang="en-US" dirty="0"/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51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pic>
        <p:nvPicPr>
          <p:cNvPr id="5" name="Content Placeholder 4">
            <a:hlinkClick r:id="rId7"/>
            <a:extLst>
              <a:ext uri="{FF2B5EF4-FFF2-40B4-BE49-F238E27FC236}">
                <a16:creationId xmlns:a16="http://schemas.microsoft.com/office/drawing/2014/main" id="{89DC9051-DAEB-4835-BDC4-B479C8490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6064" y="1120356"/>
            <a:ext cx="4139623" cy="4967548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Sapper!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2CFB5-02F4-4223-9795-1111859691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4005" y="1714500"/>
            <a:ext cx="4572000" cy="342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8E0303-F884-4C49-8E17-29C8C2AE54EC}"/>
              </a:ext>
            </a:extLst>
          </p:cNvPr>
          <p:cNvSpPr/>
          <p:nvPr/>
        </p:nvSpPr>
        <p:spPr>
          <a:xfrm>
            <a:off x="4727644" y="6417660"/>
            <a:ext cx="273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https://sapper.svelte.dev/</a:t>
            </a:r>
          </a:p>
        </p:txBody>
      </p:sp>
    </p:spTree>
    <p:extLst>
      <p:ext uri="{BB962C8B-B14F-4D97-AF65-F5344CB8AC3E}">
        <p14:creationId xmlns:p14="http://schemas.microsoft.com/office/powerpoint/2010/main" val="6445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“Svelte is a radical new approach to building user interfaces. Whereas traditional frameworks like React and Vue do the bulk of their work in the </a:t>
            </a:r>
            <a:r>
              <a:rPr lang="en-US" i="1" dirty="0"/>
              <a:t>browser</a:t>
            </a:r>
            <a:r>
              <a:rPr lang="en-US" dirty="0"/>
              <a:t>, Svelte shifts that work into a </a:t>
            </a:r>
            <a:r>
              <a:rPr lang="en-US" i="1" dirty="0"/>
              <a:t>compile step</a:t>
            </a:r>
            <a:r>
              <a:rPr lang="en-US" dirty="0"/>
              <a:t> that happens when you build your app.”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Bold claims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4417B-C146-48FC-AE51-751F0D0AE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57" y="3348314"/>
            <a:ext cx="11064286" cy="2457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61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91B7E55E-4C0F-4F97-BD78-2F97C680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2CBF9B-7F7F-42D5-8E5C-53A6071D2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Component structure: JS, HTML, &amp; CSS with a few helpers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50D9E4-F048-452D-8B0C-D83A249ECF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007F950C-E123-4858-A27C-6C3359DD62E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9050" y="1312781"/>
            <a:ext cx="12153900" cy="47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993947-C4C6-4940-A9EB-5D67B8253A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9B320A6A-19D6-4CE3-9A9E-2B5BCFE22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741" y="1352550"/>
            <a:ext cx="9315450" cy="438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098B3-4909-413A-BCF6-1F75169F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HTML </a:t>
            </a:r>
            <a:r>
              <a:rPr lang="en-US" i="1" dirty="0"/>
              <a:t>logic</a:t>
            </a:r>
            <a:r>
              <a:rPr lang="en-US" dirty="0"/>
              <a:t> helpers: if / else blocks</a:t>
            </a:r>
          </a:p>
        </p:txBody>
      </p:sp>
    </p:spTree>
    <p:extLst>
      <p:ext uri="{BB962C8B-B14F-4D97-AF65-F5344CB8AC3E}">
        <p14:creationId xmlns:p14="http://schemas.microsoft.com/office/powerpoint/2010/main" val="384906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/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" name="Picture 29">
            <a:hlinkClick r:id="rId7"/>
            <a:extLst>
              <a:ext uri="{FF2B5EF4-FFF2-40B4-BE49-F238E27FC236}">
                <a16:creationId xmlns:a16="http://schemas.microsoft.com/office/drawing/2014/main" id="{F651EECF-50BB-4CC6-BD73-25210ABCCD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59" b="392"/>
          <a:stretch/>
        </p:blipFill>
        <p:spPr>
          <a:xfrm>
            <a:off x="18365" y="1260826"/>
            <a:ext cx="9319808" cy="4363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 descr="A picture containing floor, cat, indoor, building&#10;&#10;Description automatically generated">
            <a:extLst>
              <a:ext uri="{FF2B5EF4-FFF2-40B4-BE49-F238E27FC236}">
                <a16:creationId xmlns:a16="http://schemas.microsoft.com/office/drawing/2014/main" id="{2D36A8BD-616B-467A-9B8B-11455D8D1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9567449" y="2147034"/>
            <a:ext cx="2381250" cy="2000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098B3-4909-413A-BCF6-1F75169F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HTML </a:t>
            </a:r>
            <a:r>
              <a:rPr lang="en-US" i="1" dirty="0"/>
              <a:t>logic</a:t>
            </a:r>
            <a:r>
              <a:rPr lang="en-US" dirty="0"/>
              <a:t> helpers: each blocks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C6A5A-8FA7-4817-80D5-EF959E214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9354" y="174258"/>
            <a:ext cx="2377440" cy="1798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0A6AF94B-BAD8-4173-B95D-596AD29CD5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2929" y="4321542"/>
            <a:ext cx="3200400" cy="2362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7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hlinkClick r:id="rId7"/>
            <a:extLst>
              <a:ext uri="{FF2B5EF4-FFF2-40B4-BE49-F238E27FC236}">
                <a16:creationId xmlns:a16="http://schemas.microsoft.com/office/drawing/2014/main" id="{73F64389-865F-4749-9A2E-E6A3FB455F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2263646" y="1076732"/>
            <a:ext cx="9881235" cy="5760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098B3-4909-413A-BCF6-1F75169F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HTML </a:t>
            </a:r>
            <a:r>
              <a:rPr lang="en-US" i="1" dirty="0"/>
              <a:t>logic</a:t>
            </a:r>
            <a:r>
              <a:rPr lang="en-US" dirty="0"/>
              <a:t> helpers: await promise blocks</a:t>
            </a:r>
          </a:p>
        </p:txBody>
      </p:sp>
    </p:spTree>
    <p:extLst>
      <p:ext uri="{BB962C8B-B14F-4D97-AF65-F5344CB8AC3E}">
        <p14:creationId xmlns:p14="http://schemas.microsoft.com/office/powerpoint/2010/main" val="17185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91B7E55E-4C0F-4F97-BD78-2F97C680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2CBF9B-7F7F-42D5-8E5C-53A6071D2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C519BE917F82409D23E255B77C9E60" ma:contentTypeVersion="13" ma:contentTypeDescription="Create a new document." ma:contentTypeScope="" ma:versionID="4ed9d957155a5a017cbeaec309dd683e">
  <xsd:schema xmlns:xsd="http://www.w3.org/2001/XMLSchema" xmlns:xs="http://www.w3.org/2001/XMLSchema" xmlns:p="http://schemas.microsoft.com/office/2006/metadata/properties" xmlns:ns3="2c8d6bd7-73c7-436f-a188-0b5a6a1c1c8d" xmlns:ns4="34de5f80-f99e-4558-9eae-4c68f1d7806e" targetNamespace="http://schemas.microsoft.com/office/2006/metadata/properties" ma:root="true" ma:fieldsID="8e572ab48e00c7571fb9d9ee2b25b5bd" ns3:_="" ns4:_="">
    <xsd:import namespace="2c8d6bd7-73c7-436f-a188-0b5a6a1c1c8d"/>
    <xsd:import namespace="34de5f80-f99e-4558-9eae-4c68f1d780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d6bd7-73c7-436f-a188-0b5a6a1c1c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e5f80-f99e-4558-9eae-4c68f1d78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2c8d6bd7-73c7-436f-a188-0b5a6a1c1c8d"/>
    <ds:schemaRef ds:uri="34de5f80-f99e-4558-9eae-4c68f1d7806e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B171AA-80E2-4A23-8880-C1FD9D6ECE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d6bd7-73c7-436f-a188-0b5a6a1c1c8d"/>
    <ds:schemaRef ds:uri="34de5f80-f99e-4558-9eae-4c68f1d78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442</Words>
  <Application>Microsoft Office PowerPoint</Application>
  <PresentationFormat>Widescreen</PresentationFormat>
  <Paragraphs>85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Lucida Grande</vt:lpstr>
      <vt:lpstr>Esri_Corporate_Template-Dark</vt:lpstr>
      <vt:lpstr>Developer Primer: Svelte Support and Services Spotlight Theater</vt:lpstr>
      <vt:lpstr>Svelte: “Cybernetically enhanced web apps”</vt:lpstr>
      <vt:lpstr>Bold claims</vt:lpstr>
      <vt:lpstr>Components</vt:lpstr>
      <vt:lpstr>Component structure: JS, HTML, &amp; CSS with a few helpers</vt:lpstr>
      <vt:lpstr>Component HTML logic helpers: if / else blocks</vt:lpstr>
      <vt:lpstr>Component HTML logic helpers: each blocks</vt:lpstr>
      <vt:lpstr>Component HTML logic helpers: await promise blocks</vt:lpstr>
      <vt:lpstr>Props</vt:lpstr>
      <vt:lpstr>Props</vt:lpstr>
      <vt:lpstr>Props</vt:lpstr>
      <vt:lpstr>Props</vt:lpstr>
      <vt:lpstr>Props</vt:lpstr>
      <vt:lpstr>Props</vt:lpstr>
      <vt:lpstr>Events</vt:lpstr>
      <vt:lpstr>SAME Syntax for your own components!</vt:lpstr>
      <vt:lpstr>But how to I emit the event?</vt:lpstr>
      <vt:lpstr>Stores</vt:lpstr>
      <vt:lpstr>PowerPoint Presentation</vt:lpstr>
      <vt:lpstr>PowerPoint Presentation</vt:lpstr>
      <vt:lpstr>Load the ArcGIS API for JavaScript with esri-loader</vt:lpstr>
      <vt:lpstr>Load the ArcGIS API for JavaScript with esri-loader</vt:lpstr>
      <vt:lpstr>Load the ArcGIS API for JavaScript with esri-loader</vt:lpstr>
      <vt:lpstr>Real-World Apps?</vt:lpstr>
      <vt:lpstr>Resources</vt:lpstr>
      <vt:lpstr>Bonus: Sapper!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2019-04-30T20:56:12Z</cp:lastPrinted>
  <dcterms:created xsi:type="dcterms:W3CDTF">2019-08-28T00:58:57Z</dcterms:created>
  <dcterms:modified xsi:type="dcterms:W3CDTF">2020-03-11T15:59:03Z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0x0101005AC519BE917F82409D23E255B77C9E60</vt:lpwstr>
  </property>
</Properties>
</file>